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6"/>
  </p:notesMasterIdLst>
  <p:handoutMasterIdLst>
    <p:handoutMasterId r:id="rId7"/>
  </p:handoutMasterIdLst>
  <p:sldIdLst>
    <p:sldId id="258" r:id="rId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D1D0"/>
    <a:srgbClr val="0F999C"/>
    <a:srgbClr val="6D64CC"/>
    <a:srgbClr val="88D5ED"/>
    <a:srgbClr val="0070AD"/>
    <a:srgbClr val="80B8D6"/>
    <a:srgbClr val="12ABDB"/>
    <a:srgbClr val="C7FF17"/>
    <a:srgbClr val="2B0A3D"/>
    <a:srgbClr val="E6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4095" autoAdjust="0"/>
  </p:normalViewPr>
  <p:slideViewPr>
    <p:cSldViewPr>
      <p:cViewPr varScale="1">
        <p:scale>
          <a:sx n="84" d="100"/>
          <a:sy n="84" d="100"/>
        </p:scale>
        <p:origin x="-834" y="-9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118"/>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05-01-2018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05/01/2018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3"/>
            <a:ext cx="2844800" cy="365125"/>
          </a:xfrm>
          <a:prstGeom prst="rect">
            <a:avLst/>
          </a:prstGeom>
        </p:spPr>
        <p:txBody>
          <a:bodyPr/>
          <a:lstStyle/>
          <a:p>
            <a:fld id="{34319443-FC4C-4C08-8506-5E3FF171FAE7}" type="datetimeFigureOut">
              <a:rPr lang="en-US" smtClean="0"/>
              <a:pPr/>
              <a:t>1/5/2018</a:t>
            </a:fld>
            <a:endParaRPr lang="en-US" dirty="0"/>
          </a:p>
        </p:txBody>
      </p:sp>
      <p:sp>
        <p:nvSpPr>
          <p:cNvPr id="4" name="Footer Placeholder 3"/>
          <p:cNvSpPr>
            <a:spLocks noGrp="1"/>
          </p:cNvSpPr>
          <p:nvPr>
            <p:ph type="ftr" sz="quarter" idx="11"/>
          </p:nvPr>
        </p:nvSpPr>
        <p:spPr>
          <a:xfrm>
            <a:off x="4165600" y="6356373"/>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73"/>
            <a:ext cx="2844800" cy="365125"/>
          </a:xfrm>
          <a:prstGeom prst="rect">
            <a:avLst/>
          </a:prstGeom>
        </p:spPr>
        <p:txBody>
          <a:bodyPr/>
          <a:lstStyle/>
          <a:p>
            <a:fld id="{774DC6F6-A087-4466-8BAC-FF8CB14B45E1}" type="slidenum">
              <a:rPr lang="en-US" smtClean="0"/>
              <a:pPr/>
              <a:t>‹#›</a:t>
            </a:fld>
            <a:endParaRPr lang="en-US" dirty="0"/>
          </a:p>
        </p:txBody>
      </p:sp>
    </p:spTree>
    <p:extLst>
      <p:ext uri="{BB962C8B-B14F-4D97-AF65-F5344CB8AC3E}">
        <p14:creationId xmlns:p14="http://schemas.microsoft.com/office/powerpoint/2010/main" val="519858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2.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4.svg"/><Relationship Id="rId5" Type="http://schemas.openxmlformats.org/officeDocument/2006/relationships/slideLayout" Target="../slideLayouts/slideLayout36.xml"/><Relationship Id="rId10" Type="http://schemas.openxmlformats.org/officeDocument/2006/relationships/image" Target="../media/image2.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1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4"/>
          <p:cNvSpPr>
            <a:spLocks noChangeArrowheads="1"/>
          </p:cNvSpPr>
          <p:nvPr/>
        </p:nvSpPr>
        <p:spPr bwMode="auto">
          <a:xfrm>
            <a:off x="5834578" y="747713"/>
            <a:ext cx="5844116" cy="250825"/>
          </a:xfrm>
          <a:prstGeom prst="rect">
            <a:avLst/>
          </a:prstGeom>
          <a:solidFill>
            <a:srgbClr val="00A1E4"/>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lstStyle/>
          <a:p>
            <a:pPr marL="195263" indent="-195263" algn="ctr" defTabSz="914400" eaLnBrk="0" fontAlgn="auto" hangingPunct="0">
              <a:spcBef>
                <a:spcPts val="0"/>
              </a:spcBef>
              <a:spcAft>
                <a:spcPts val="0"/>
              </a:spcAft>
            </a:pPr>
            <a:r>
              <a:rPr lang="en-US" sz="1400" kern="0" dirty="0">
                <a:solidFill>
                  <a:srgbClr val="FFFFFF"/>
                </a:solidFill>
                <a:cs typeface="Calibri" pitchFamily="34" charset="0"/>
              </a:rPr>
              <a:t>Main  Focus</a:t>
            </a:r>
          </a:p>
        </p:txBody>
      </p:sp>
      <p:sp>
        <p:nvSpPr>
          <p:cNvPr id="17" name="Rectangle 3"/>
          <p:cNvSpPr>
            <a:spLocks noChangeArrowheads="1"/>
          </p:cNvSpPr>
          <p:nvPr/>
        </p:nvSpPr>
        <p:spPr bwMode="auto">
          <a:xfrm>
            <a:off x="5884962" y="2586830"/>
            <a:ext cx="6134100" cy="274637"/>
          </a:xfrm>
          <a:prstGeom prst="rect">
            <a:avLst/>
          </a:prstGeom>
          <a:solidFill>
            <a:srgbClr val="00A1E4"/>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lstStyle/>
          <a:p>
            <a:pPr marL="195263" indent="-195263" algn="ctr" defTabSz="914400" eaLnBrk="0" fontAlgn="auto" hangingPunct="0">
              <a:spcBef>
                <a:spcPts val="0"/>
              </a:spcBef>
              <a:spcAft>
                <a:spcPts val="0"/>
              </a:spcAft>
            </a:pPr>
            <a:r>
              <a:rPr lang="en-US" sz="1400" kern="0" dirty="0">
                <a:solidFill>
                  <a:srgbClr val="FFFFFF"/>
                </a:solidFill>
                <a:cs typeface="Calibri" pitchFamily="34" charset="0"/>
              </a:rPr>
              <a:t>A Brief Summary of Experience</a:t>
            </a:r>
          </a:p>
        </p:txBody>
      </p:sp>
      <p:sp>
        <p:nvSpPr>
          <p:cNvPr id="18" name="Rectangle 5"/>
          <p:cNvSpPr>
            <a:spLocks noChangeArrowheads="1"/>
          </p:cNvSpPr>
          <p:nvPr/>
        </p:nvSpPr>
        <p:spPr bwMode="auto">
          <a:xfrm>
            <a:off x="858431" y="2604996"/>
            <a:ext cx="4893733" cy="282575"/>
          </a:xfrm>
          <a:prstGeom prst="rect">
            <a:avLst/>
          </a:prstGeom>
          <a:solidFill>
            <a:srgbClr val="00A1E4"/>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a:lstStyle/>
          <a:p>
            <a:pPr marL="195263" indent="-195263" algn="ctr" defTabSz="914400" eaLnBrk="0" fontAlgn="auto" hangingPunct="0">
              <a:spcBef>
                <a:spcPts val="0"/>
              </a:spcBef>
              <a:spcAft>
                <a:spcPts val="0"/>
              </a:spcAft>
            </a:pPr>
            <a:r>
              <a:rPr lang="en-US" sz="1400" kern="0" dirty="0">
                <a:solidFill>
                  <a:srgbClr val="FFFFFF"/>
                </a:solidFill>
                <a:cs typeface="Calibri" pitchFamily="34" charset="0"/>
              </a:rPr>
              <a:t>Profile Summary</a:t>
            </a:r>
          </a:p>
        </p:txBody>
      </p:sp>
      <p:sp>
        <p:nvSpPr>
          <p:cNvPr id="19" name="Rectangle 12"/>
          <p:cNvSpPr>
            <a:spLocks noChangeArrowheads="1"/>
          </p:cNvSpPr>
          <p:nvPr/>
        </p:nvSpPr>
        <p:spPr bwMode="auto">
          <a:xfrm>
            <a:off x="5848158" y="2861467"/>
            <a:ext cx="6191250" cy="3286887"/>
          </a:xfrm>
          <a:prstGeom prst="rect">
            <a:avLst/>
          </a:prstGeom>
          <a:solidFill>
            <a:schemeClr val="bg1">
              <a:alpha val="0"/>
            </a:schemeClr>
          </a:solidFill>
          <a:ln w="3175">
            <a:noFill/>
            <a:miter lim="800000"/>
            <a:headEnd/>
            <a:tailEnd/>
          </a:ln>
        </p:spPr>
        <p:txBody>
          <a:bodyPr lIns="36000" tIns="36000" rIns="36000" bIns="36000"/>
          <a:lstStyle/>
          <a:p>
            <a:pPr marL="173038" lvl="0" algn="just"/>
            <a:r>
              <a:rPr lang="en-US" sz="1000" b="1" dirty="0" smtClean="0">
                <a:solidFill>
                  <a:prstClr val="black"/>
                </a:solidFill>
              </a:rPr>
              <a:t>Digital </a:t>
            </a:r>
            <a:r>
              <a:rPr lang="en-US" sz="1000" b="1" dirty="0">
                <a:solidFill>
                  <a:prstClr val="black"/>
                </a:solidFill>
              </a:rPr>
              <a:t>seer </a:t>
            </a:r>
            <a:r>
              <a:rPr lang="en-US" sz="1000" b="1" dirty="0" smtClean="0">
                <a:solidFill>
                  <a:prstClr val="black"/>
                </a:solidFill>
              </a:rPr>
              <a:t>project - </a:t>
            </a:r>
            <a:r>
              <a:rPr lang="en-US" sz="1000" dirty="0" smtClean="0">
                <a:solidFill>
                  <a:prstClr val="black"/>
                </a:solidFill>
              </a:rPr>
              <a:t>Optimization </a:t>
            </a:r>
            <a:r>
              <a:rPr lang="en-US" sz="1000" dirty="0">
                <a:solidFill>
                  <a:prstClr val="black"/>
                </a:solidFill>
              </a:rPr>
              <a:t>of energy and monitoring of the application to avoid certain sudden breakdown</a:t>
            </a:r>
            <a:r>
              <a:rPr lang="en-US" sz="1000" dirty="0" smtClean="0">
                <a:solidFill>
                  <a:prstClr val="black"/>
                </a:solidFill>
              </a:rPr>
              <a:t>. Responsibilities:</a:t>
            </a:r>
          </a:p>
          <a:p>
            <a:pPr marL="801688" lvl="1" indent="-171450" algn="just">
              <a:buFont typeface="Arial" panose="020B0604020202020204" pitchFamily="34" charset="0"/>
              <a:buChar char="•"/>
            </a:pPr>
            <a:r>
              <a:rPr lang="en-US" sz="1000" dirty="0" smtClean="0">
                <a:solidFill>
                  <a:prstClr val="black"/>
                </a:solidFill>
              </a:rPr>
              <a:t>Forming </a:t>
            </a:r>
            <a:r>
              <a:rPr lang="en-US" sz="1000" dirty="0">
                <a:solidFill>
                  <a:prstClr val="black"/>
                </a:solidFill>
              </a:rPr>
              <a:t>micro-services using java and spring </a:t>
            </a:r>
            <a:r>
              <a:rPr lang="en-US" sz="1000" dirty="0" smtClean="0">
                <a:solidFill>
                  <a:prstClr val="black"/>
                </a:solidFill>
              </a:rPr>
              <a:t>boot. </a:t>
            </a:r>
          </a:p>
          <a:p>
            <a:pPr marL="801688" lvl="1" indent="-171450" algn="just">
              <a:buFont typeface="Arial" panose="020B0604020202020204" pitchFamily="34" charset="0"/>
              <a:buChar char="•"/>
            </a:pPr>
            <a:r>
              <a:rPr lang="en-US" sz="1000" dirty="0">
                <a:solidFill>
                  <a:prstClr val="black"/>
                </a:solidFill>
              </a:rPr>
              <a:t>D</a:t>
            </a:r>
            <a:r>
              <a:rPr lang="en-US" sz="1000" dirty="0" smtClean="0">
                <a:solidFill>
                  <a:prstClr val="black"/>
                </a:solidFill>
              </a:rPr>
              <a:t>evelopment </a:t>
            </a:r>
            <a:r>
              <a:rPr lang="en-US" sz="1000" dirty="0">
                <a:solidFill>
                  <a:prstClr val="black"/>
                </a:solidFill>
              </a:rPr>
              <a:t>of data analytics using Python and deployment on </a:t>
            </a:r>
            <a:r>
              <a:rPr lang="en-US" sz="1000" dirty="0" smtClean="0">
                <a:solidFill>
                  <a:prstClr val="black"/>
                </a:solidFill>
              </a:rPr>
              <a:t>PREDIX.</a:t>
            </a:r>
          </a:p>
          <a:p>
            <a:pPr marL="630238" lvl="1" algn="just"/>
            <a:endParaRPr lang="en-US" sz="1000" dirty="0" smtClean="0">
              <a:solidFill>
                <a:prstClr val="black"/>
              </a:solidFill>
            </a:endParaRPr>
          </a:p>
          <a:p>
            <a:pPr marL="173038" lvl="0" algn="just" defTabSz="914400" fontAlgn="auto">
              <a:spcBef>
                <a:spcPts val="0"/>
              </a:spcBef>
              <a:spcAft>
                <a:spcPts val="0"/>
              </a:spcAft>
            </a:pPr>
            <a:r>
              <a:rPr lang="en-US" sz="1000" b="1" dirty="0" smtClean="0">
                <a:solidFill>
                  <a:prstClr val="black"/>
                </a:solidFill>
              </a:rPr>
              <a:t>Automated following use cases (Tool used - </a:t>
            </a:r>
            <a:r>
              <a:rPr lang="en-US" sz="1000" b="1" dirty="0" err="1" smtClean="0">
                <a:solidFill>
                  <a:prstClr val="black"/>
                </a:solidFill>
              </a:rPr>
              <a:t>UiPath</a:t>
            </a:r>
            <a:r>
              <a:rPr lang="en-US" sz="1000" b="1" dirty="0" smtClean="0">
                <a:solidFill>
                  <a:prstClr val="black"/>
                </a:solidFill>
              </a:rPr>
              <a:t>):</a:t>
            </a:r>
          </a:p>
          <a:p>
            <a:pPr marL="344488" lvl="0" indent="-171450" algn="just" defTabSz="914400" fontAlgn="auto">
              <a:spcBef>
                <a:spcPts val="0"/>
              </a:spcBef>
              <a:spcAft>
                <a:spcPts val="0"/>
              </a:spcAft>
              <a:buFont typeface="Arial" panose="020B0604020202020204" pitchFamily="34" charset="0"/>
              <a:buChar char="•"/>
            </a:pPr>
            <a:r>
              <a:rPr lang="en-US" sz="1000" b="1" dirty="0" smtClean="0">
                <a:solidFill>
                  <a:prstClr val="black"/>
                </a:solidFill>
              </a:rPr>
              <a:t>Automating the task of getting </a:t>
            </a:r>
            <a:r>
              <a:rPr lang="en-US" sz="1000" b="1" dirty="0" smtClean="0">
                <a:solidFill>
                  <a:prstClr val="black"/>
                </a:solidFill>
              </a:rPr>
              <a:t>details of the list of employee and sending the data to authorized </a:t>
            </a:r>
            <a:r>
              <a:rPr lang="en-US" sz="1000" b="1" dirty="0" smtClean="0">
                <a:solidFill>
                  <a:prstClr val="black"/>
                </a:solidFill>
              </a:rPr>
              <a:t>person </a:t>
            </a:r>
            <a:r>
              <a:rPr lang="en-US" sz="1000" dirty="0" smtClean="0">
                <a:solidFill>
                  <a:prstClr val="black"/>
                </a:solidFill>
              </a:rPr>
              <a:t>: It</a:t>
            </a:r>
            <a:r>
              <a:rPr lang="en-US" sz="1000" dirty="0" smtClean="0">
                <a:solidFill>
                  <a:prstClr val="black"/>
                </a:solidFill>
              </a:rPr>
              <a:t> used to involve manual excel reading and then finding data from Employee directory. This task was automated to get details by reading the names from excel sheet and writing back the data required into excel and mailing it.</a:t>
            </a:r>
            <a:endParaRPr lang="en-US" sz="1000" dirty="0" smtClean="0">
              <a:solidFill>
                <a:prstClr val="black"/>
              </a:solidFill>
            </a:endParaRPr>
          </a:p>
          <a:p>
            <a:pPr marL="344488" lvl="0" indent="-171450" algn="just" defTabSz="914400" fontAlgn="auto">
              <a:spcBef>
                <a:spcPts val="0"/>
              </a:spcBef>
              <a:spcAft>
                <a:spcPts val="0"/>
              </a:spcAft>
              <a:buFont typeface="Arial" panose="020B0604020202020204" pitchFamily="34" charset="0"/>
              <a:buChar char="•"/>
            </a:pPr>
            <a:r>
              <a:rPr lang="en-US" sz="1000" b="1" dirty="0" smtClean="0">
                <a:solidFill>
                  <a:prstClr val="black"/>
                </a:solidFill>
              </a:rPr>
              <a:t>Scrapping data from the website and performing </a:t>
            </a:r>
            <a:r>
              <a:rPr lang="en-US" sz="1000" b="1" dirty="0" smtClean="0">
                <a:solidFill>
                  <a:prstClr val="black"/>
                </a:solidFill>
              </a:rPr>
              <a:t>operations</a:t>
            </a:r>
            <a:r>
              <a:rPr lang="en-US" sz="1000" dirty="0" smtClean="0">
                <a:solidFill>
                  <a:prstClr val="black"/>
                </a:solidFill>
              </a:rPr>
              <a:t>: Automating the task of searching for the products by browsing through the pages of the website and collecting all the user required data and perform operation like sorting and filtering according to user requirements and providing them a consolidated list of the items they query for.</a:t>
            </a:r>
            <a:endParaRPr lang="en-US" sz="1000" dirty="0" smtClean="0">
              <a:solidFill>
                <a:prstClr val="black"/>
              </a:solidFill>
            </a:endParaRPr>
          </a:p>
          <a:p>
            <a:pPr marL="344488" lvl="0" indent="-171450" algn="just" defTabSz="914400" fontAlgn="auto">
              <a:spcBef>
                <a:spcPts val="0"/>
              </a:spcBef>
              <a:spcAft>
                <a:spcPts val="0"/>
              </a:spcAft>
              <a:buFont typeface="Arial" panose="020B0604020202020204" pitchFamily="34" charset="0"/>
              <a:buChar char="•"/>
            </a:pPr>
            <a:r>
              <a:rPr lang="en-US" sz="1000" b="1" dirty="0" smtClean="0">
                <a:solidFill>
                  <a:prstClr val="black"/>
                </a:solidFill>
              </a:rPr>
              <a:t>Reading the PDF and extracting data: </a:t>
            </a:r>
            <a:r>
              <a:rPr lang="en-US" sz="1000" dirty="0" smtClean="0">
                <a:solidFill>
                  <a:prstClr val="black"/>
                </a:solidFill>
              </a:rPr>
              <a:t>Automated the task of reading the pdf invoice of the cab and finally making consolidated list that contained the travel expense of a particular person of a particular month into an excel which would automate the part of travel reimbursement claims.</a:t>
            </a:r>
            <a:endParaRPr lang="en-US" sz="1000" dirty="0">
              <a:solidFill>
                <a:prstClr val="black"/>
              </a:solidFill>
              <a:cs typeface="Calibri" pitchFamily="34" charset="0"/>
            </a:endParaRPr>
          </a:p>
        </p:txBody>
      </p:sp>
      <p:sp>
        <p:nvSpPr>
          <p:cNvPr id="20" name="Title 19"/>
          <p:cNvSpPr txBox="1">
            <a:spLocks/>
          </p:cNvSpPr>
          <p:nvPr/>
        </p:nvSpPr>
        <p:spPr bwMode="auto">
          <a:xfrm>
            <a:off x="47544" y="152401"/>
            <a:ext cx="10456334" cy="720725"/>
          </a:xfrm>
          <a:prstGeom prst="rect">
            <a:avLst/>
          </a:prstGeom>
        </p:spPr>
        <p:txBody>
          <a:bodyPr vert="horz" lIns="297529" tIns="33059" rIns="165294" bIns="33059" rtlCol="0" anchor="ctr">
            <a:noAutofit/>
          </a:bodyPr>
          <a:lstStyle>
            <a:lvl1pPr defTabSz="914342">
              <a:lnSpc>
                <a:spcPct val="100000"/>
              </a:lnSpc>
              <a:spcBef>
                <a:spcPct val="0"/>
              </a:spcBef>
              <a:buNone/>
              <a:defRPr sz="3200" b="0">
                <a:latin typeface="+mj-lt"/>
                <a:ea typeface="+mj-ea"/>
                <a:cs typeface="+mj-cs"/>
              </a:defRPr>
            </a:lvl1pPr>
          </a:lstStyle>
          <a:p>
            <a:r>
              <a:rPr lang="en-GB" dirty="0" smtClean="0">
                <a:latin typeface="+mn-lt"/>
              </a:rPr>
              <a:t>Rahul Lall</a:t>
            </a:r>
            <a:endParaRPr lang="en-GB" dirty="0">
              <a:latin typeface="+mn-lt"/>
            </a:endParaRPr>
          </a:p>
        </p:txBody>
      </p:sp>
      <p:sp>
        <p:nvSpPr>
          <p:cNvPr id="21" name="Rectangle 6"/>
          <p:cNvSpPr>
            <a:spLocks noChangeArrowheads="1"/>
          </p:cNvSpPr>
          <p:nvPr/>
        </p:nvSpPr>
        <p:spPr bwMode="auto">
          <a:xfrm>
            <a:off x="735786" y="3002756"/>
            <a:ext cx="5084233" cy="1502154"/>
          </a:xfrm>
          <a:prstGeom prst="rect">
            <a:avLst/>
          </a:prstGeom>
          <a:noFill/>
          <a:ln w="3175" algn="ctr">
            <a:noFill/>
            <a:miter lim="800000"/>
            <a:headEnd/>
            <a:tailEnd/>
          </a:ln>
        </p:spPr>
        <p:txBody>
          <a:bodyPr lIns="36000" tIns="36000" rIns="36000" bIns="36000"/>
          <a:lstStyle/>
          <a:p>
            <a:pPr marL="182563" indent="-182563">
              <a:spcAft>
                <a:spcPts val="600"/>
              </a:spcAft>
              <a:buClr>
                <a:srgbClr val="C0504D"/>
              </a:buClr>
              <a:buSzPct val="100000"/>
              <a:buFont typeface="Wingdings" pitchFamily="2" charset="2"/>
              <a:buChar char="§"/>
            </a:pPr>
            <a:r>
              <a:rPr lang="en-IN" sz="1000" dirty="0">
                <a:solidFill>
                  <a:prstClr val="black"/>
                </a:solidFill>
                <a:cs typeface="Calibri" pitchFamily="34" charset="0"/>
              </a:rPr>
              <a:t>Worked on the development of micro-service using J2EE and Spring </a:t>
            </a:r>
            <a:r>
              <a:rPr lang="en-IN" sz="1000" dirty="0" smtClean="0">
                <a:solidFill>
                  <a:prstClr val="black"/>
                </a:solidFill>
                <a:cs typeface="Calibri" pitchFamily="34" charset="0"/>
              </a:rPr>
              <a:t>as </a:t>
            </a:r>
            <a:r>
              <a:rPr lang="en-IN" sz="1000" dirty="0">
                <a:solidFill>
                  <a:prstClr val="black"/>
                </a:solidFill>
                <a:cs typeface="Calibri" pitchFamily="34" charset="0"/>
              </a:rPr>
              <a:t>primary </a:t>
            </a:r>
            <a:r>
              <a:rPr lang="en-IN" sz="1000" dirty="0" smtClean="0">
                <a:solidFill>
                  <a:prstClr val="black"/>
                </a:solidFill>
                <a:cs typeface="Calibri" pitchFamily="34" charset="0"/>
              </a:rPr>
              <a:t>technology with around 11 months experience.</a:t>
            </a:r>
            <a:endParaRPr lang="en-IN" sz="1000" dirty="0">
              <a:solidFill>
                <a:prstClr val="black"/>
              </a:solidFill>
              <a:cs typeface="Calibri" pitchFamily="34" charset="0"/>
            </a:endParaRPr>
          </a:p>
          <a:p>
            <a:pPr marL="182563" indent="-182563">
              <a:spcAft>
                <a:spcPts val="600"/>
              </a:spcAft>
              <a:buClr>
                <a:srgbClr val="C0504D"/>
              </a:buClr>
              <a:buSzPct val="100000"/>
              <a:buFont typeface="Wingdings" pitchFamily="2" charset="2"/>
              <a:buChar char="§"/>
            </a:pPr>
            <a:r>
              <a:rPr lang="en-IN" sz="1000" dirty="0" smtClean="0">
                <a:solidFill>
                  <a:prstClr val="black"/>
                </a:solidFill>
                <a:cs typeface="Calibri" pitchFamily="34" charset="0"/>
              </a:rPr>
              <a:t>Capgemini Automation </a:t>
            </a:r>
            <a:r>
              <a:rPr lang="en-IN" sz="1000" dirty="0" smtClean="0">
                <a:solidFill>
                  <a:prstClr val="black"/>
                </a:solidFill>
                <a:cs typeface="Calibri" pitchFamily="34" charset="0"/>
              </a:rPr>
              <a:t>Certification which included completion of scripting languages(Python and R Scripting) and an automation tool(</a:t>
            </a:r>
            <a:r>
              <a:rPr lang="en-IN" sz="1000" dirty="0" err="1" smtClean="0">
                <a:solidFill>
                  <a:prstClr val="black"/>
                </a:solidFill>
                <a:cs typeface="Calibri" pitchFamily="34" charset="0"/>
              </a:rPr>
              <a:t>UiPath</a:t>
            </a:r>
            <a:r>
              <a:rPr lang="en-IN" sz="1000" dirty="0" smtClean="0">
                <a:solidFill>
                  <a:prstClr val="black"/>
                </a:solidFill>
                <a:cs typeface="Calibri" pitchFamily="34" charset="0"/>
              </a:rPr>
              <a:t>).</a:t>
            </a:r>
            <a:endParaRPr lang="en-IN" sz="1000" dirty="0">
              <a:solidFill>
                <a:prstClr val="black"/>
              </a:solidFill>
              <a:cs typeface="Calibri" pitchFamily="34" charset="0"/>
            </a:endParaRPr>
          </a:p>
          <a:p>
            <a:pPr marL="182563" indent="-182563">
              <a:spcAft>
                <a:spcPts val="600"/>
              </a:spcAft>
              <a:buClr>
                <a:srgbClr val="C0504D"/>
              </a:buClr>
              <a:buSzPct val="100000"/>
              <a:buFont typeface="Wingdings" pitchFamily="2" charset="2"/>
              <a:buChar char="§"/>
            </a:pPr>
            <a:r>
              <a:rPr lang="en-IN" sz="1000" dirty="0" smtClean="0">
                <a:solidFill>
                  <a:prstClr val="black"/>
                </a:solidFill>
                <a:cs typeface="Calibri" pitchFamily="34" charset="0"/>
              </a:rPr>
              <a:t>UiPath Tool Certification.</a:t>
            </a:r>
            <a:endParaRPr lang="en-IN" sz="1000" dirty="0">
              <a:solidFill>
                <a:prstClr val="black"/>
              </a:solidFill>
              <a:cs typeface="Calibri" pitchFamily="34" charset="0"/>
            </a:endParaRPr>
          </a:p>
          <a:p>
            <a:pPr marL="182563" indent="-182563">
              <a:spcAft>
                <a:spcPts val="600"/>
              </a:spcAft>
              <a:buClr>
                <a:srgbClr val="C0504D"/>
              </a:buClr>
              <a:buSzPct val="100000"/>
              <a:buFont typeface="Wingdings" pitchFamily="2" charset="2"/>
              <a:buChar char="§"/>
            </a:pPr>
            <a:r>
              <a:rPr lang="en-IN" sz="1000" dirty="0" smtClean="0">
                <a:solidFill>
                  <a:prstClr val="black"/>
                </a:solidFill>
                <a:cs typeface="Calibri" pitchFamily="34" charset="0"/>
              </a:rPr>
              <a:t>Worked on data analytics using Python. </a:t>
            </a:r>
          </a:p>
          <a:p>
            <a:pPr marL="182563" indent="-182563">
              <a:spcAft>
                <a:spcPts val="600"/>
              </a:spcAft>
              <a:buClr>
                <a:srgbClr val="C0504D"/>
              </a:buClr>
              <a:buSzPct val="100000"/>
              <a:buFont typeface="Wingdings" pitchFamily="2" charset="2"/>
              <a:buChar char="§"/>
            </a:pPr>
            <a:r>
              <a:rPr lang="en-IN" sz="1000" dirty="0" smtClean="0">
                <a:solidFill>
                  <a:prstClr val="black"/>
                </a:solidFill>
                <a:cs typeface="Calibri" pitchFamily="34" charset="0"/>
              </a:rPr>
              <a:t>Training on PREDIX and Automation with UiPath tool</a:t>
            </a:r>
            <a:r>
              <a:rPr lang="en-IN" sz="1000" dirty="0" smtClean="0">
                <a:solidFill>
                  <a:prstClr val="black"/>
                </a:solidFill>
                <a:cs typeface="Calibri" pitchFamily="34" charset="0"/>
              </a:rPr>
              <a:t>.</a:t>
            </a:r>
          </a:p>
          <a:p>
            <a:pPr marL="182563" indent="-182563">
              <a:spcAft>
                <a:spcPts val="600"/>
              </a:spcAft>
              <a:buClr>
                <a:srgbClr val="C0504D"/>
              </a:buClr>
              <a:buSzPct val="100000"/>
              <a:buFont typeface="Wingdings" pitchFamily="2" charset="2"/>
              <a:buChar char="§"/>
            </a:pPr>
            <a:r>
              <a:rPr lang="en-US" sz="1000" dirty="0"/>
              <a:t>Well organized; Strong work ethics; short learning curve and desire to achieve team objectives and </a:t>
            </a:r>
            <a:r>
              <a:rPr lang="en-US" sz="1000" dirty="0" smtClean="0"/>
              <a:t>goals; team player</a:t>
            </a:r>
            <a:endParaRPr lang="en-US" sz="1000" dirty="0">
              <a:solidFill>
                <a:prstClr val="black"/>
              </a:solidFill>
              <a:cs typeface="Calibri" pitchFamily="34" charset="0"/>
            </a:endParaRPr>
          </a:p>
        </p:txBody>
      </p:sp>
      <p:sp>
        <p:nvSpPr>
          <p:cNvPr id="22" name="Rectangle 8"/>
          <p:cNvSpPr>
            <a:spLocks noChangeArrowheads="1"/>
          </p:cNvSpPr>
          <p:nvPr/>
        </p:nvSpPr>
        <p:spPr bwMode="auto">
          <a:xfrm>
            <a:off x="962269" y="1227347"/>
            <a:ext cx="4857749" cy="1120527"/>
          </a:xfrm>
          <a:prstGeom prst="rect">
            <a:avLst/>
          </a:prstGeom>
          <a:solidFill>
            <a:srgbClr val="FFFFFF"/>
          </a:solidFill>
          <a:ln w="3175">
            <a:solidFill>
              <a:srgbClr val="C0C0C0"/>
            </a:solidFill>
            <a:miter lim="800000"/>
            <a:headEnd/>
            <a:tailEnd/>
          </a:ln>
        </p:spPr>
        <p:txBody>
          <a:bodyPr wrap="none" anchor="ctr"/>
          <a:lstStyle/>
          <a:p>
            <a:pPr algn="ctr" defTabSz="914400" eaLnBrk="0" hangingPunct="0"/>
            <a:endParaRPr lang="en-GB" sz="1400" dirty="0">
              <a:solidFill>
                <a:srgbClr val="000000"/>
              </a:solidFill>
              <a:cs typeface="+mn-cs"/>
            </a:endParaRPr>
          </a:p>
        </p:txBody>
      </p:sp>
      <p:sp>
        <p:nvSpPr>
          <p:cNvPr id="23" name="Rectangle 7"/>
          <p:cNvSpPr>
            <a:spLocks noChangeArrowheads="1"/>
          </p:cNvSpPr>
          <p:nvPr/>
        </p:nvSpPr>
        <p:spPr bwMode="auto">
          <a:xfrm>
            <a:off x="5933899" y="1057064"/>
            <a:ext cx="3330453" cy="1404231"/>
          </a:xfrm>
          <a:prstGeom prst="rect">
            <a:avLst/>
          </a:prstGeom>
          <a:noFill/>
          <a:ln w="3175">
            <a:noFill/>
            <a:miter lim="800000"/>
            <a:headEnd/>
            <a:tailEnd/>
          </a:ln>
          <a:effectLst/>
        </p:spPr>
        <p:txBody>
          <a:bodyPr lIns="36000" tIns="36000" rIns="36000" bIns="36000"/>
          <a:lstStyle/>
          <a:p>
            <a:pPr marL="195263" indent="-195263" defTabSz="914400" eaLnBrk="0" fontAlgn="auto" hangingPunct="0">
              <a:spcBef>
                <a:spcPts val="0"/>
              </a:spcBef>
              <a:spcAft>
                <a:spcPts val="200"/>
              </a:spcAft>
              <a:buSzPct val="75000"/>
              <a:buFont typeface="Wingdings" pitchFamily="2" charset="2"/>
              <a:buNone/>
              <a:defRPr/>
            </a:pPr>
            <a:r>
              <a:rPr lang="en-US" sz="1000" kern="0" dirty="0" smtClean="0">
                <a:solidFill>
                  <a:prstClr val="black"/>
                </a:solidFill>
              </a:rPr>
              <a:t>Primary Skills:</a:t>
            </a:r>
          </a:p>
          <a:p>
            <a:pPr marL="571500" lvl="1" indent="-114300" eaLnBrk="0" hangingPunct="0">
              <a:spcBef>
                <a:spcPct val="30000"/>
              </a:spcBef>
              <a:spcAft>
                <a:spcPts val="200"/>
              </a:spcAft>
              <a:buClr>
                <a:srgbClr val="006699"/>
              </a:buClr>
              <a:buFontTx/>
              <a:buChar char="•"/>
            </a:pPr>
            <a:r>
              <a:rPr lang="en-US" sz="1000" dirty="0" smtClean="0">
                <a:solidFill>
                  <a:prstClr val="black"/>
                </a:solidFill>
                <a:cs typeface="Calibri" pitchFamily="34" charset="0"/>
              </a:rPr>
              <a:t>J2EE,Spring Framework</a:t>
            </a:r>
          </a:p>
          <a:p>
            <a:pPr marL="571500" lvl="1" indent="-114300" eaLnBrk="0" hangingPunct="0">
              <a:spcBef>
                <a:spcPct val="30000"/>
              </a:spcBef>
              <a:spcAft>
                <a:spcPts val="200"/>
              </a:spcAft>
              <a:buClr>
                <a:srgbClr val="006699"/>
              </a:buClr>
              <a:buFontTx/>
              <a:buChar char="•"/>
            </a:pPr>
            <a:r>
              <a:rPr lang="en-US" sz="1000" dirty="0" smtClean="0">
                <a:solidFill>
                  <a:prstClr val="black"/>
                </a:solidFill>
                <a:cs typeface="Calibri" pitchFamily="34" charset="0"/>
              </a:rPr>
              <a:t>Automation(</a:t>
            </a:r>
            <a:r>
              <a:rPr lang="en-US" sz="1000" dirty="0" err="1" smtClean="0">
                <a:solidFill>
                  <a:prstClr val="black"/>
                </a:solidFill>
                <a:cs typeface="Calibri" pitchFamily="34" charset="0"/>
              </a:rPr>
              <a:t>UiPath</a:t>
            </a:r>
            <a:r>
              <a:rPr lang="en-US" sz="1000" dirty="0" smtClean="0">
                <a:solidFill>
                  <a:prstClr val="black"/>
                </a:solidFill>
                <a:cs typeface="Calibri" pitchFamily="34" charset="0"/>
              </a:rPr>
              <a:t>)</a:t>
            </a:r>
          </a:p>
          <a:p>
            <a:pPr eaLnBrk="0" hangingPunct="0">
              <a:spcBef>
                <a:spcPct val="30000"/>
              </a:spcBef>
              <a:spcAft>
                <a:spcPts val="200"/>
              </a:spcAft>
              <a:buClr>
                <a:srgbClr val="006699"/>
              </a:buClr>
            </a:pPr>
            <a:r>
              <a:rPr lang="en-US" sz="1000" dirty="0" smtClean="0">
                <a:solidFill>
                  <a:prstClr val="black"/>
                </a:solidFill>
                <a:cs typeface="Calibri" pitchFamily="34" charset="0"/>
              </a:rPr>
              <a:t> </a:t>
            </a:r>
            <a:r>
              <a:rPr lang="en-US" sz="1000" kern="0" dirty="0" smtClean="0">
                <a:solidFill>
                  <a:prstClr val="black"/>
                </a:solidFill>
              </a:rPr>
              <a:t>Secondary Skills:</a:t>
            </a:r>
          </a:p>
          <a:p>
            <a:pPr marL="571500" lvl="1" indent="-114300" eaLnBrk="0" hangingPunct="0">
              <a:spcBef>
                <a:spcPct val="30000"/>
              </a:spcBef>
              <a:spcAft>
                <a:spcPts val="200"/>
              </a:spcAft>
              <a:buClr>
                <a:srgbClr val="006699"/>
              </a:buClr>
              <a:buFontTx/>
              <a:buChar char="•"/>
            </a:pPr>
            <a:r>
              <a:rPr lang="en-US" sz="1000" dirty="0" smtClean="0">
                <a:solidFill>
                  <a:prstClr val="black"/>
                </a:solidFill>
                <a:cs typeface="Calibri" pitchFamily="34" charset="0"/>
              </a:rPr>
              <a:t>PREDIX, Python, Angular-JS, HTML</a:t>
            </a:r>
          </a:p>
          <a:p>
            <a:pPr marL="571500" lvl="1" indent="-114300" eaLnBrk="0" hangingPunct="0">
              <a:spcBef>
                <a:spcPct val="30000"/>
              </a:spcBef>
              <a:spcAft>
                <a:spcPts val="200"/>
              </a:spcAft>
              <a:buClr>
                <a:srgbClr val="006699"/>
              </a:buClr>
              <a:buFontTx/>
              <a:buChar char="•"/>
            </a:pPr>
            <a:r>
              <a:rPr lang="en-US" sz="1000" dirty="0">
                <a:solidFill>
                  <a:prstClr val="black"/>
                </a:solidFill>
                <a:cs typeface="Calibri" pitchFamily="34" charset="0"/>
              </a:rPr>
              <a:t>J</a:t>
            </a:r>
            <a:r>
              <a:rPr lang="en-US" sz="1000" dirty="0" smtClean="0">
                <a:solidFill>
                  <a:prstClr val="black"/>
                </a:solidFill>
                <a:cs typeface="Calibri" pitchFamily="34" charset="0"/>
              </a:rPr>
              <a:t>ava-script and R Scripting</a:t>
            </a:r>
          </a:p>
          <a:p>
            <a:pPr defTabSz="914400" eaLnBrk="0" hangingPunct="0">
              <a:spcBef>
                <a:spcPct val="30000"/>
              </a:spcBef>
              <a:buClr>
                <a:srgbClr val="006699"/>
              </a:buClr>
            </a:pPr>
            <a:endParaRPr lang="en-US" sz="1000" dirty="0" smtClean="0">
              <a:solidFill>
                <a:prstClr val="black"/>
              </a:solidFill>
              <a:cs typeface="Calibri" pitchFamily="34" charset="0"/>
            </a:endParaRPr>
          </a:p>
          <a:p>
            <a:pPr defTabSz="914400" eaLnBrk="0" hangingPunct="0">
              <a:spcBef>
                <a:spcPct val="30000"/>
              </a:spcBef>
              <a:buClr>
                <a:srgbClr val="006699"/>
              </a:buClr>
            </a:pPr>
            <a:endParaRPr lang="en-US" sz="1000" dirty="0">
              <a:solidFill>
                <a:prstClr val="black"/>
              </a:solidFill>
              <a:cs typeface="Calibri" pitchFamily="34" charset="0"/>
            </a:endParaRPr>
          </a:p>
        </p:txBody>
      </p:sp>
      <p:sp>
        <p:nvSpPr>
          <p:cNvPr id="24" name="Rectangle 13"/>
          <p:cNvSpPr>
            <a:spLocks noChangeArrowheads="1"/>
          </p:cNvSpPr>
          <p:nvPr/>
        </p:nvSpPr>
        <p:spPr bwMode="auto">
          <a:xfrm>
            <a:off x="9264353" y="1075928"/>
            <a:ext cx="2414342" cy="1120527"/>
          </a:xfrm>
          <a:prstGeom prst="rect">
            <a:avLst/>
          </a:prstGeom>
          <a:noFill/>
          <a:ln w="3175">
            <a:noFill/>
            <a:miter lim="800000"/>
            <a:headEnd/>
            <a:tailEnd/>
          </a:ln>
          <a:effectLst/>
        </p:spPr>
        <p:txBody>
          <a:bodyPr lIns="36000" tIns="36000" rIns="36000" bIns="36000"/>
          <a:lstStyle/>
          <a:p>
            <a:pPr marL="195263" indent="-195263" defTabSz="914400" eaLnBrk="0" fontAlgn="auto" hangingPunct="0">
              <a:spcBef>
                <a:spcPts val="0"/>
              </a:spcBef>
              <a:spcAft>
                <a:spcPts val="600"/>
              </a:spcAft>
              <a:buSzPct val="75000"/>
              <a:defRPr/>
            </a:pPr>
            <a:r>
              <a:rPr lang="en-US" sz="1000" kern="0" dirty="0">
                <a:solidFill>
                  <a:prstClr val="black"/>
                </a:solidFill>
              </a:rPr>
              <a:t>Industries worked for</a:t>
            </a:r>
            <a:r>
              <a:rPr lang="en-US" sz="1000" kern="0" dirty="0" smtClean="0">
                <a:solidFill>
                  <a:prstClr val="black"/>
                </a:solidFill>
              </a:rPr>
              <a:t>:</a:t>
            </a:r>
            <a:endParaRPr lang="en-GB" sz="1000" kern="0" dirty="0">
              <a:solidFill>
                <a:prstClr val="black"/>
              </a:solidFill>
            </a:endParaRPr>
          </a:p>
          <a:p>
            <a:pPr marL="195263" indent="-195263" defTabSz="914400" eaLnBrk="0" fontAlgn="auto" hangingPunct="0">
              <a:spcBef>
                <a:spcPts val="0"/>
              </a:spcBef>
              <a:spcAft>
                <a:spcPts val="600"/>
              </a:spcAft>
              <a:buSzPct val="75000"/>
              <a:buFont typeface="Arial" panose="020B0604020202020204" pitchFamily="34" charset="0"/>
              <a:buChar char="•"/>
              <a:defRPr/>
            </a:pPr>
            <a:r>
              <a:rPr lang="en-US" sz="1000" dirty="0" smtClean="0">
                <a:solidFill>
                  <a:prstClr val="black"/>
                </a:solidFill>
                <a:cs typeface="Calibri" pitchFamily="34" charset="0"/>
              </a:rPr>
              <a:t>Energy and Utilities</a:t>
            </a:r>
            <a:endParaRPr lang="en-US" sz="1000" dirty="0">
              <a:solidFill>
                <a:prstClr val="black"/>
              </a:solidFill>
              <a:cs typeface="Calibri" pitchFamily="34" charset="0"/>
            </a:endParaRPr>
          </a:p>
        </p:txBody>
      </p:sp>
      <p:sp>
        <p:nvSpPr>
          <p:cNvPr id="25" name="Rectangle 9"/>
          <p:cNvSpPr>
            <a:spLocks noChangeArrowheads="1"/>
          </p:cNvSpPr>
          <p:nvPr/>
        </p:nvSpPr>
        <p:spPr bwMode="auto">
          <a:xfrm>
            <a:off x="2236963" y="1369664"/>
            <a:ext cx="3412230" cy="627735"/>
          </a:xfrm>
          <a:prstGeom prst="rect">
            <a:avLst/>
          </a:prstGeom>
          <a:noFill/>
          <a:ln w="9525">
            <a:noFill/>
            <a:miter lim="800000"/>
            <a:headEnd/>
            <a:tailEnd/>
          </a:ln>
        </p:spPr>
        <p:txBody>
          <a:bodyPr wrap="square" lIns="73025" tIns="36512" rIns="73025" bIns="36512">
            <a:spAutoFit/>
          </a:bodyPr>
          <a:lstStyle/>
          <a:p>
            <a:pPr defTabSz="585788" eaLnBrk="0" hangingPunct="0"/>
            <a:r>
              <a:rPr lang="en-US" sz="1400" dirty="0" smtClean="0">
                <a:solidFill>
                  <a:srgbClr val="000000"/>
                </a:solidFill>
              </a:rPr>
              <a:t>Rahul Lall</a:t>
            </a:r>
            <a:endParaRPr lang="en-US" sz="1400" dirty="0">
              <a:solidFill>
                <a:srgbClr val="000000"/>
              </a:solidFill>
              <a:cs typeface="+mn-cs"/>
            </a:endParaRPr>
          </a:p>
          <a:p>
            <a:pPr defTabSz="585788" eaLnBrk="0" hangingPunct="0"/>
            <a:r>
              <a:rPr lang="en-GB" sz="1100" kern="0" dirty="0">
                <a:solidFill>
                  <a:srgbClr val="1F497D"/>
                </a:solidFill>
                <a:cs typeface="+mn-cs"/>
              </a:rPr>
              <a:t>+</a:t>
            </a:r>
            <a:r>
              <a:rPr lang="en-GB" sz="1100" kern="0" dirty="0" smtClean="0">
                <a:solidFill>
                  <a:srgbClr val="1F497D"/>
                </a:solidFill>
                <a:cs typeface="+mn-cs"/>
              </a:rPr>
              <a:t>91-7785065259</a:t>
            </a:r>
            <a:endParaRPr lang="en-GB" sz="1100" kern="0" dirty="0">
              <a:solidFill>
                <a:srgbClr val="1F497D"/>
              </a:solidFill>
              <a:cs typeface="+mn-cs"/>
            </a:endParaRPr>
          </a:p>
          <a:p>
            <a:pPr defTabSz="585788" eaLnBrk="0" hangingPunct="0"/>
            <a:r>
              <a:rPr lang="en-GB" sz="1100" kern="0" dirty="0">
                <a:solidFill>
                  <a:srgbClr val="1F497D"/>
                </a:solidFill>
              </a:rPr>
              <a:t>r</a:t>
            </a:r>
            <a:r>
              <a:rPr lang="en-GB" sz="1100" kern="0" dirty="0" smtClean="0">
                <a:solidFill>
                  <a:srgbClr val="1F497D"/>
                </a:solidFill>
              </a:rPr>
              <a:t>ahul.lall</a:t>
            </a:r>
            <a:r>
              <a:rPr lang="en-GB" sz="1100" kern="0" dirty="0" smtClean="0">
                <a:solidFill>
                  <a:srgbClr val="1F497D"/>
                </a:solidFill>
                <a:cs typeface="+mn-cs"/>
              </a:rPr>
              <a:t>@capgemini.com</a:t>
            </a:r>
            <a:endParaRPr lang="en-US" sz="1100" dirty="0">
              <a:solidFill>
                <a:srgbClr val="000000"/>
              </a:solidFill>
              <a:cs typeface="+mn-cs"/>
            </a:endParaRPr>
          </a:p>
        </p:txBody>
      </p:sp>
      <p:sp>
        <p:nvSpPr>
          <p:cNvPr id="5" name="Footer Placeholder 4"/>
          <p:cNvSpPr>
            <a:spLocks noGrp="1"/>
          </p:cNvSpPr>
          <p:nvPr>
            <p:ph type="ftr" sz="quarter" idx="11"/>
          </p:nvPr>
        </p:nvSpPr>
        <p:spPr/>
        <p:txBody>
          <a:bodyPr/>
          <a:lstStyle/>
          <a:p>
            <a:r>
              <a:rPr lang="en-US" dirty="0"/>
              <a:t>Capgemini Confidential</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440" y="1254796"/>
            <a:ext cx="879372" cy="10971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03336" y="4947265"/>
            <a:ext cx="5016378" cy="707886"/>
          </a:xfrm>
          <a:prstGeom prst="rect">
            <a:avLst/>
          </a:prstGeom>
        </p:spPr>
        <p:txBody>
          <a:bodyPr wrap="square">
            <a:spAutoFit/>
          </a:bodyPr>
          <a:lstStyle/>
          <a:p>
            <a:pPr marL="173038" lvl="0" algn="just"/>
            <a:r>
              <a:rPr lang="en-US" sz="1000" b="1" dirty="0">
                <a:solidFill>
                  <a:prstClr val="black"/>
                </a:solidFill>
              </a:rPr>
              <a:t>Requirements and Analysis : </a:t>
            </a:r>
            <a:endParaRPr lang="en-US" sz="1000" b="1" dirty="0" smtClean="0">
              <a:solidFill>
                <a:prstClr val="black"/>
              </a:solidFill>
            </a:endParaRPr>
          </a:p>
          <a:p>
            <a:pPr marL="173038" lvl="0" algn="just"/>
            <a:r>
              <a:rPr lang="en-US" sz="1000" dirty="0" smtClean="0">
                <a:solidFill>
                  <a:prstClr val="black"/>
                </a:solidFill>
              </a:rPr>
              <a:t>Understanding </a:t>
            </a:r>
            <a:r>
              <a:rPr lang="en-US" sz="1000" dirty="0">
                <a:solidFill>
                  <a:prstClr val="black"/>
                </a:solidFill>
              </a:rPr>
              <a:t>the requirements and analyzing for the real time problem scenarios as well as getting it resolved and act as a functional/technical  resource.      </a:t>
            </a:r>
          </a:p>
        </p:txBody>
      </p:sp>
    </p:spTree>
    <p:extLst>
      <p:ext uri="{BB962C8B-B14F-4D97-AF65-F5344CB8AC3E}">
        <p14:creationId xmlns:p14="http://schemas.microsoft.com/office/powerpoint/2010/main" val="798291537"/>
      </p:ext>
    </p:extLst>
  </p:cSld>
  <p:clrMapOvr>
    <a:masterClrMapping/>
  </p:clrMapOvr>
</p:sld>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1412</TotalTime>
  <Words>367</Words>
  <Application>Microsoft Office PowerPoint</Application>
  <PresentationFormat>Custom</PresentationFormat>
  <Paragraphs>32</Paragraphs>
  <Slides>1</Slides>
  <Notes>0</Notes>
  <HiddenSlides>0</HiddenSlides>
  <MMClips>0</MMClips>
  <ScaleCrop>false</ScaleCrop>
  <HeadingPairs>
    <vt:vector size="4" baseType="variant">
      <vt:variant>
        <vt:lpstr>Theme</vt:lpstr>
      </vt:variant>
      <vt:variant>
        <vt:i4>4</vt:i4>
      </vt:variant>
      <vt:variant>
        <vt:lpstr>Slide Titles</vt:lpstr>
      </vt:variant>
      <vt:variant>
        <vt:i4>1</vt:i4>
      </vt:variant>
    </vt:vector>
  </HeadingPairs>
  <TitlesOfParts>
    <vt:vector size="5" baseType="lpstr">
      <vt:lpstr>Capgemini_Template</vt:lpstr>
      <vt:lpstr>Section slides</vt:lpstr>
      <vt:lpstr>Content Layouts</vt:lpstr>
      <vt:lpstr>Content and Image Layouts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Nikhil Shinde</dc:creator>
  <cp:lastModifiedBy>Rahul Lall</cp:lastModifiedBy>
  <cp:revision>164</cp:revision>
  <dcterms:created xsi:type="dcterms:W3CDTF">2017-10-31T06:27:11Z</dcterms:created>
  <dcterms:modified xsi:type="dcterms:W3CDTF">2018-01-05T12:18:09Z</dcterms:modified>
</cp:coreProperties>
</file>